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68" r:id="rId5"/>
    <p:sldId id="269" r:id="rId6"/>
    <p:sldId id="278" r:id="rId7"/>
    <p:sldId id="270" r:id="rId8"/>
    <p:sldId id="272" r:id="rId9"/>
    <p:sldId id="273" r:id="rId10"/>
    <p:sldId id="274" r:id="rId11"/>
    <p:sldId id="275" r:id="rId12"/>
    <p:sldId id="276" r:id="rId13"/>
    <p:sldId id="277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2171" autoAdjust="0"/>
  </p:normalViewPr>
  <p:slideViewPr>
    <p:cSldViewPr>
      <p:cViewPr varScale="1">
        <p:scale>
          <a:sx n="78" d="100"/>
          <a:sy n="78" d="100"/>
        </p:scale>
        <p:origin x="117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mitz - Gymnasium Borghorst" userId="2ffc35c3-c3bc-470a-8677-714c650540c6" providerId="ADAL" clId="{18DB5ED4-F49E-4404-8AB1-49A0EBAECFA8}"/>
    <pc:docChg chg="modSld">
      <pc:chgData name="Schmitz - Gymnasium Borghorst" userId="2ffc35c3-c3bc-470a-8677-714c650540c6" providerId="ADAL" clId="{18DB5ED4-F49E-4404-8AB1-49A0EBAECFA8}" dt="2020-01-30T11:56:34.312" v="138" actId="20577"/>
      <pc:docMkLst>
        <pc:docMk/>
      </pc:docMkLst>
      <pc:sldChg chg="modSp">
        <pc:chgData name="Schmitz - Gymnasium Borghorst" userId="2ffc35c3-c3bc-470a-8677-714c650540c6" providerId="ADAL" clId="{18DB5ED4-F49E-4404-8AB1-49A0EBAECFA8}" dt="2020-01-30T11:50:37.513" v="38" actId="20577"/>
        <pc:sldMkLst>
          <pc:docMk/>
          <pc:sldMk cId="623610257" sldId="267"/>
        </pc:sldMkLst>
        <pc:spChg chg="mod">
          <ac:chgData name="Schmitz - Gymnasium Borghorst" userId="2ffc35c3-c3bc-470a-8677-714c650540c6" providerId="ADAL" clId="{18DB5ED4-F49E-4404-8AB1-49A0EBAECFA8}" dt="2020-01-30T11:50:37.513" v="38" actId="20577"/>
          <ac:spMkLst>
            <pc:docMk/>
            <pc:sldMk cId="623610257" sldId="267"/>
            <ac:spMk id="3" creationId="{00000000-0000-0000-0000-000000000000}"/>
          </ac:spMkLst>
        </pc:spChg>
      </pc:sldChg>
      <pc:sldChg chg="modSp">
        <pc:chgData name="Schmitz - Gymnasium Borghorst" userId="2ffc35c3-c3bc-470a-8677-714c650540c6" providerId="ADAL" clId="{18DB5ED4-F49E-4404-8AB1-49A0EBAECFA8}" dt="2020-01-30T11:56:34.312" v="138" actId="20577"/>
        <pc:sldMkLst>
          <pc:docMk/>
          <pc:sldMk cId="345474515" sldId="270"/>
        </pc:sldMkLst>
        <pc:spChg chg="mod">
          <ac:chgData name="Schmitz - Gymnasium Borghorst" userId="2ffc35c3-c3bc-470a-8677-714c650540c6" providerId="ADAL" clId="{18DB5ED4-F49E-4404-8AB1-49A0EBAECFA8}" dt="2020-01-30T11:56:34.312" v="138" actId="20577"/>
          <ac:spMkLst>
            <pc:docMk/>
            <pc:sldMk cId="345474515" sldId="270"/>
            <ac:spMk id="3" creationId="{00000000-0000-0000-0000-000000000000}"/>
          </ac:spMkLst>
        </pc:spChg>
        <pc:graphicFrameChg chg="modGraphic">
          <ac:chgData name="Schmitz - Gymnasium Borghorst" userId="2ffc35c3-c3bc-470a-8677-714c650540c6" providerId="ADAL" clId="{18DB5ED4-F49E-4404-8AB1-49A0EBAECFA8}" dt="2020-01-30T11:51:11.302" v="42" actId="20577"/>
          <ac:graphicFrameMkLst>
            <pc:docMk/>
            <pc:sldMk cId="345474515" sldId="270"/>
            <ac:graphicFrameMk id="4" creationId="{00000000-0000-0000-0000-000000000000}"/>
          </ac:graphicFrameMkLst>
        </pc:graphicFrameChg>
      </pc:sldChg>
      <pc:sldChg chg="modSp">
        <pc:chgData name="Schmitz - Gymnasium Borghorst" userId="2ffc35c3-c3bc-470a-8677-714c650540c6" providerId="ADAL" clId="{18DB5ED4-F49E-4404-8AB1-49A0EBAECFA8}" dt="2020-01-30T11:52:21.233" v="63" actId="20577"/>
        <pc:sldMkLst>
          <pc:docMk/>
          <pc:sldMk cId="4160412622" sldId="272"/>
        </pc:sldMkLst>
        <pc:graphicFrameChg chg="modGraphic">
          <ac:chgData name="Schmitz - Gymnasium Borghorst" userId="2ffc35c3-c3bc-470a-8677-714c650540c6" providerId="ADAL" clId="{18DB5ED4-F49E-4404-8AB1-49A0EBAECFA8}" dt="2020-01-30T11:52:21.233" v="63" actId="20577"/>
          <ac:graphicFrameMkLst>
            <pc:docMk/>
            <pc:sldMk cId="4160412622" sldId="272"/>
            <ac:graphicFrameMk id="3" creationId="{00000000-0000-0000-0000-000000000000}"/>
          </ac:graphicFrameMkLst>
        </pc:graphicFrameChg>
      </pc:sldChg>
      <pc:sldChg chg="modSp">
        <pc:chgData name="Schmitz - Gymnasium Borghorst" userId="2ffc35c3-c3bc-470a-8677-714c650540c6" providerId="ADAL" clId="{18DB5ED4-F49E-4404-8AB1-49A0EBAECFA8}" dt="2020-01-30T11:53:09.038" v="81" actId="20577"/>
        <pc:sldMkLst>
          <pc:docMk/>
          <pc:sldMk cId="2681141392" sldId="273"/>
        </pc:sldMkLst>
        <pc:spChg chg="mod">
          <ac:chgData name="Schmitz - Gymnasium Borghorst" userId="2ffc35c3-c3bc-470a-8677-714c650540c6" providerId="ADAL" clId="{18DB5ED4-F49E-4404-8AB1-49A0EBAECFA8}" dt="2020-01-30T11:53:09.038" v="81" actId="20577"/>
          <ac:spMkLst>
            <pc:docMk/>
            <pc:sldMk cId="2681141392" sldId="273"/>
            <ac:spMk id="3" creationId="{00000000-0000-0000-0000-000000000000}"/>
          </ac:spMkLst>
        </pc:spChg>
      </pc:sldChg>
      <pc:sldChg chg="modSp">
        <pc:chgData name="Schmitz - Gymnasium Borghorst" userId="2ffc35c3-c3bc-470a-8677-714c650540c6" providerId="ADAL" clId="{18DB5ED4-F49E-4404-8AB1-49A0EBAECFA8}" dt="2020-01-30T11:53:49.737" v="87" actId="20577"/>
        <pc:sldMkLst>
          <pc:docMk/>
          <pc:sldMk cId="847503633" sldId="275"/>
        </pc:sldMkLst>
        <pc:spChg chg="mod">
          <ac:chgData name="Schmitz - Gymnasium Borghorst" userId="2ffc35c3-c3bc-470a-8677-714c650540c6" providerId="ADAL" clId="{18DB5ED4-F49E-4404-8AB1-49A0EBAECFA8}" dt="2020-01-30T11:53:49.737" v="87" actId="20577"/>
          <ac:spMkLst>
            <pc:docMk/>
            <pc:sldMk cId="847503633" sldId="275"/>
            <ac:spMk id="3" creationId="{00000000-0000-0000-0000-000000000000}"/>
          </ac:spMkLst>
        </pc:spChg>
      </pc:sldChg>
      <pc:sldChg chg="modSp">
        <pc:chgData name="Schmitz - Gymnasium Borghorst" userId="2ffc35c3-c3bc-470a-8677-714c650540c6" providerId="ADAL" clId="{18DB5ED4-F49E-4404-8AB1-49A0EBAECFA8}" dt="2020-01-30T11:54:13.113" v="102" actId="20577"/>
        <pc:sldMkLst>
          <pc:docMk/>
          <pc:sldMk cId="43583964" sldId="276"/>
        </pc:sldMkLst>
        <pc:spChg chg="mod">
          <ac:chgData name="Schmitz - Gymnasium Borghorst" userId="2ffc35c3-c3bc-470a-8677-714c650540c6" providerId="ADAL" clId="{18DB5ED4-F49E-4404-8AB1-49A0EBAECFA8}" dt="2020-01-30T11:54:13.113" v="102" actId="20577"/>
          <ac:spMkLst>
            <pc:docMk/>
            <pc:sldMk cId="43583964" sldId="27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1A69-DB0F-4FAB-A9C7-BB1439ADBB6B}" type="datetimeFigureOut">
              <a:rPr lang="de-DE" smtClean="0"/>
              <a:t>30.01.2020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2F11C-F2FB-4D12-90B0-1BAB9DCD0A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619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1A69-DB0F-4FAB-A9C7-BB1439ADBB6B}" type="datetimeFigureOut">
              <a:rPr lang="de-DE" smtClean="0"/>
              <a:t>30.01.2020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2F11C-F2FB-4D12-90B0-1BAB9DCD0A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5053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1A69-DB0F-4FAB-A9C7-BB1439ADBB6B}" type="datetimeFigureOut">
              <a:rPr lang="de-DE" smtClean="0"/>
              <a:t>30.01.2020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2F11C-F2FB-4D12-90B0-1BAB9DCD0A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6154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1A69-DB0F-4FAB-A9C7-BB1439ADBB6B}" type="datetimeFigureOut">
              <a:rPr lang="de-DE" smtClean="0"/>
              <a:t>30.01.2020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2F11C-F2FB-4D12-90B0-1BAB9DCD0A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540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1A69-DB0F-4FAB-A9C7-BB1439ADBB6B}" type="datetimeFigureOut">
              <a:rPr lang="de-DE" smtClean="0"/>
              <a:t>30.01.2020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2F11C-F2FB-4D12-90B0-1BAB9DCD0A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122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1A69-DB0F-4FAB-A9C7-BB1439ADBB6B}" type="datetimeFigureOut">
              <a:rPr lang="de-DE" smtClean="0"/>
              <a:t>30.01.2020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2F11C-F2FB-4D12-90B0-1BAB9DCD0A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019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1A69-DB0F-4FAB-A9C7-BB1439ADBB6B}" type="datetimeFigureOut">
              <a:rPr lang="de-DE" smtClean="0"/>
              <a:t>30.01.2020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2F11C-F2FB-4D12-90B0-1BAB9DCD0A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74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1A69-DB0F-4FAB-A9C7-BB1439ADBB6B}" type="datetimeFigureOut">
              <a:rPr lang="de-DE" smtClean="0"/>
              <a:t>30.01.2020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2F11C-F2FB-4D12-90B0-1BAB9DCD0A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066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1A69-DB0F-4FAB-A9C7-BB1439ADBB6B}" type="datetimeFigureOut">
              <a:rPr lang="de-DE" smtClean="0"/>
              <a:t>30.01.2020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2F11C-F2FB-4D12-90B0-1BAB9DCD0A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116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1A69-DB0F-4FAB-A9C7-BB1439ADBB6B}" type="datetimeFigureOut">
              <a:rPr lang="de-DE" smtClean="0"/>
              <a:t>30.01.2020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2F11C-F2FB-4D12-90B0-1BAB9DCD0A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423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1A69-DB0F-4FAB-A9C7-BB1439ADBB6B}" type="datetimeFigureOut">
              <a:rPr lang="de-DE" smtClean="0"/>
              <a:t>30.01.2020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2F11C-F2FB-4D12-90B0-1BAB9DCD0A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02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D1A69-DB0F-4FAB-A9C7-BB1439ADBB6B}" type="datetimeFigureOut">
              <a:rPr lang="de-DE" smtClean="0"/>
              <a:t>30.01.2020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2F11C-F2FB-4D12-90B0-1BAB9DCD0A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01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ripdoo.de/app/uploads/2015/10/Schnee-ski-gebirge-berge-sonne-shutterstoc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trans="97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92" t="-7166" r="18020" b="-1"/>
          <a:stretch/>
        </p:blipFill>
        <p:spPr bwMode="auto">
          <a:xfrm>
            <a:off x="-18209" y="-511444"/>
            <a:ext cx="9270729" cy="736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3608" y="692696"/>
            <a:ext cx="7772400" cy="1470025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r>
              <a:rPr lang="de-DE" b="1" dirty="0">
                <a:solidFill>
                  <a:schemeClr val="bg1"/>
                </a:solidFill>
              </a:rPr>
              <a:t>Informationsabend zur Ski-Lehrfahrt am </a:t>
            </a:r>
            <a:r>
              <a:rPr lang="de-DE" b="1" dirty="0" err="1">
                <a:solidFill>
                  <a:schemeClr val="bg1"/>
                </a:solidFill>
              </a:rPr>
              <a:t>GymBo</a:t>
            </a:r>
            <a:r>
              <a:rPr lang="de-DE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Bild 2" descr="logomaennch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7" y="2381190"/>
            <a:ext cx="1907704" cy="212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3371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reisenews-online.de/wp-content/uploads/2009/09/g2_1253870337-312x46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001" cy="1220956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0040" y="399788"/>
            <a:ext cx="8280920" cy="1084996"/>
          </a:xfrm>
          <a:solidFill>
            <a:schemeClr val="accent1">
              <a:alpha val="51000"/>
            </a:schemeClr>
          </a:solidFill>
        </p:spPr>
        <p:txBody>
          <a:bodyPr>
            <a:no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6. Fit auf die Bretter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69099" y="1700808"/>
            <a:ext cx="8304448" cy="4032448"/>
          </a:xfrm>
          <a:solidFill>
            <a:schemeClr val="accent1">
              <a:alpha val="67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800" dirty="0">
                <a:solidFill>
                  <a:schemeClr val="bg1"/>
                </a:solidFill>
              </a:rPr>
              <a:t>-&gt; Reduzierung der Verletzungsgefahr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bg1"/>
                </a:solidFill>
              </a:rPr>
              <a:t>-&gt; Erhöhung des Lernerfolgs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bg1"/>
                </a:solidFill>
              </a:rPr>
              <a:t>-&gt; Reduzierung der Frustration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bg1"/>
                </a:solidFill>
              </a:rPr>
              <a:t>-&gt; 1 mal pro Woche 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bg1"/>
                </a:solidFill>
              </a:rPr>
              <a:t>-&gt; Beginn in den Sportkursen mit Beginn des 2. HJ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bg1"/>
                </a:solidFill>
              </a:rPr>
              <a:t>-&gt; Programm zum Download auf der Homepage</a:t>
            </a:r>
          </a:p>
          <a:p>
            <a:pPr marL="0" indent="0">
              <a:buNone/>
            </a:pPr>
            <a:br>
              <a:rPr lang="de-DE" sz="2800" dirty="0">
                <a:solidFill>
                  <a:schemeClr val="bg1"/>
                </a:solidFill>
              </a:rPr>
            </a:br>
            <a:endParaRPr lang="de-D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307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reisenews-online.de/wp-content/uploads/2009/09/g2_1253870337-312x46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001" cy="1220956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0040" y="399788"/>
            <a:ext cx="8280920" cy="1084996"/>
          </a:xfrm>
          <a:solidFill>
            <a:schemeClr val="accent1">
              <a:alpha val="51000"/>
            </a:schemeClr>
          </a:solidFill>
        </p:spPr>
        <p:txBody>
          <a:bodyPr>
            <a:no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7. Regeln während der Fahrt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69099" y="1700808"/>
            <a:ext cx="8304448" cy="5157192"/>
          </a:xfrm>
          <a:solidFill>
            <a:schemeClr val="accent1">
              <a:alpha val="67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sz="4500" dirty="0">
                <a:solidFill>
                  <a:schemeClr val="bg1"/>
                </a:solidFill>
              </a:rPr>
              <a:t>-&gt; Handy</a:t>
            </a:r>
          </a:p>
          <a:p>
            <a:pPr marL="0" indent="0">
              <a:buNone/>
            </a:pPr>
            <a:r>
              <a:rPr lang="de-DE" sz="4500" dirty="0">
                <a:solidFill>
                  <a:schemeClr val="bg1"/>
                </a:solidFill>
              </a:rPr>
              <a:t>    	-&gt; auf der Piste mitführen! Sicherheitsaspekt! </a:t>
            </a:r>
          </a:p>
          <a:p>
            <a:pPr marL="0" indent="0">
              <a:buNone/>
            </a:pPr>
            <a:r>
              <a:rPr lang="de-DE" sz="4500" dirty="0">
                <a:solidFill>
                  <a:schemeClr val="bg1"/>
                </a:solidFill>
              </a:rPr>
              <a:t>	-&gt; anschließend: Nutzung wie in der Schule! </a:t>
            </a:r>
          </a:p>
          <a:p>
            <a:pPr marL="0" indent="0">
              <a:buNone/>
            </a:pPr>
            <a:r>
              <a:rPr lang="de-DE" sz="4500" dirty="0">
                <a:solidFill>
                  <a:schemeClr val="bg1"/>
                </a:solidFill>
              </a:rPr>
              <a:t>-&gt; Alkoholverbot</a:t>
            </a:r>
          </a:p>
          <a:p>
            <a:pPr marL="0" indent="0">
              <a:buNone/>
            </a:pPr>
            <a:r>
              <a:rPr lang="de-DE" sz="4500" dirty="0">
                <a:solidFill>
                  <a:schemeClr val="bg1"/>
                </a:solidFill>
              </a:rPr>
              <a:t>	-&gt; Auf jeder </a:t>
            </a:r>
            <a:r>
              <a:rPr lang="de-DE" sz="4500" dirty="0" err="1">
                <a:solidFill>
                  <a:schemeClr val="bg1"/>
                </a:solidFill>
              </a:rPr>
              <a:t>Schulversanstaltung</a:t>
            </a:r>
            <a:r>
              <a:rPr lang="de-DE" sz="4500" dirty="0">
                <a:solidFill>
                  <a:schemeClr val="bg1"/>
                </a:solidFill>
              </a:rPr>
              <a:t> gilt  </a:t>
            </a:r>
            <a:br>
              <a:rPr lang="de-DE" sz="4500" dirty="0">
                <a:solidFill>
                  <a:schemeClr val="bg1"/>
                </a:solidFill>
              </a:rPr>
            </a:br>
            <a:r>
              <a:rPr lang="de-DE" sz="4500" dirty="0">
                <a:solidFill>
                  <a:schemeClr val="bg1"/>
                </a:solidFill>
              </a:rPr>
              <a:t>                Alkoholverbot    § 54, Absatz 5</a:t>
            </a:r>
          </a:p>
          <a:p>
            <a:pPr marL="0" indent="0">
              <a:buNone/>
            </a:pPr>
            <a:r>
              <a:rPr lang="de-DE" sz="4500" dirty="0">
                <a:solidFill>
                  <a:schemeClr val="bg1"/>
                </a:solidFill>
              </a:rPr>
              <a:t>	-&gt; keine Toleranz</a:t>
            </a:r>
          </a:p>
          <a:p>
            <a:pPr marL="0" indent="0">
              <a:buNone/>
            </a:pPr>
            <a:r>
              <a:rPr lang="de-DE" sz="4500" dirty="0">
                <a:solidFill>
                  <a:schemeClr val="bg1"/>
                </a:solidFill>
              </a:rPr>
              <a:t>	-&gt; ggfs. Abholung der </a:t>
            </a:r>
            <a:r>
              <a:rPr lang="de-DE" sz="4500" dirty="0" err="1">
                <a:solidFill>
                  <a:schemeClr val="bg1"/>
                </a:solidFill>
              </a:rPr>
              <a:t>SuS</a:t>
            </a:r>
            <a:r>
              <a:rPr lang="de-DE" sz="4500" dirty="0">
                <a:solidFill>
                  <a:schemeClr val="bg1"/>
                </a:solidFill>
              </a:rPr>
              <a:t> in Österreich</a:t>
            </a:r>
            <a:br>
              <a:rPr lang="de-DE" sz="4500" dirty="0">
                <a:solidFill>
                  <a:schemeClr val="bg1"/>
                </a:solidFill>
              </a:rPr>
            </a:br>
            <a:r>
              <a:rPr lang="de-DE" sz="4500" dirty="0">
                <a:solidFill>
                  <a:schemeClr val="bg1"/>
                </a:solidFill>
              </a:rPr>
              <a:t>	    </a:t>
            </a:r>
          </a:p>
          <a:p>
            <a:pPr marL="0" indent="0">
              <a:buNone/>
            </a:pPr>
            <a:r>
              <a:rPr lang="de-DE" sz="4500" dirty="0">
                <a:solidFill>
                  <a:schemeClr val="bg1"/>
                </a:solidFill>
              </a:rPr>
              <a:t>		=&gt; Bescheinigung </a:t>
            </a:r>
          </a:p>
          <a:p>
            <a:pPr marL="0" indent="0">
              <a:buNone/>
            </a:pPr>
            <a:endParaRPr lang="de-DE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br>
              <a:rPr lang="de-DE" sz="2800" dirty="0">
                <a:solidFill>
                  <a:schemeClr val="bg1"/>
                </a:solidFill>
              </a:rPr>
            </a:br>
            <a:endParaRPr lang="de-D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503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reisenews-online.de/wp-content/uploads/2009/09/g2_1253870337-312x46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21"/>
            <a:ext cx="9601001" cy="1220956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0040" y="399788"/>
            <a:ext cx="8280920" cy="1084996"/>
          </a:xfrm>
          <a:solidFill>
            <a:schemeClr val="accent1">
              <a:alpha val="51000"/>
            </a:schemeClr>
          </a:solidFill>
        </p:spPr>
        <p:txBody>
          <a:bodyPr>
            <a:no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8. Programm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69099" y="1700808"/>
            <a:ext cx="8304448" cy="3672408"/>
          </a:xfrm>
          <a:solidFill>
            <a:schemeClr val="accent1">
              <a:alpha val="67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>
                <a:solidFill>
                  <a:schemeClr val="bg1"/>
                </a:solidFill>
              </a:rPr>
              <a:t>-&gt; Einweisung/ Vorbereitung auf das Skifahren –</a:t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-&gt; Skiunterricht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bg1"/>
                </a:solidFill>
              </a:rPr>
              <a:t>-&gt; Gesellschaftsspiele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bg1"/>
                </a:solidFill>
              </a:rPr>
              <a:t>-&gt; bei Bedarf Kinoabend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bg1"/>
                </a:solidFill>
              </a:rPr>
              <a:t>-&gt; Discoabend 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bg1"/>
                </a:solidFill>
              </a:rPr>
              <a:t>-&gt; (Sketchabend)/ </a:t>
            </a:r>
            <a:r>
              <a:rPr lang="de-DE" sz="2800" dirty="0" err="1">
                <a:solidFill>
                  <a:schemeClr val="bg1"/>
                </a:solidFill>
              </a:rPr>
              <a:t>Mottoabend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583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reisenews-online.de/wp-content/uploads/2009/09/g2_1253870337-312x46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001" cy="1220956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0040" y="908720"/>
            <a:ext cx="8280920" cy="1084996"/>
          </a:xfrm>
          <a:solidFill>
            <a:schemeClr val="accent1">
              <a:alpha val="51000"/>
            </a:schemeClr>
          </a:solidFill>
        </p:spPr>
        <p:txBody>
          <a:bodyPr>
            <a:no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Zeit für Fragen…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660040" y="5008300"/>
            <a:ext cx="8280920" cy="1084996"/>
          </a:xfrm>
          <a:prstGeom prst="rect">
            <a:avLst/>
          </a:prstGeom>
          <a:solidFill>
            <a:schemeClr val="accent1">
              <a:alpha val="51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Danke für Ihre Aufmerksamkeit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60040" y="2564904"/>
            <a:ext cx="5761557" cy="1872208"/>
          </a:xfrm>
          <a:prstGeom prst="rect">
            <a:avLst/>
          </a:prstGeom>
          <a:solidFill>
            <a:schemeClr val="accent1">
              <a:alpha val="51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b="1" dirty="0">
                <a:solidFill>
                  <a:schemeClr val="bg1"/>
                </a:solidFill>
              </a:rPr>
              <a:t>Wünsche: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bg1"/>
                </a:solidFill>
              </a:rPr>
              <a:t>Viele gelungene Kurzschwünge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bg1"/>
                </a:solidFill>
              </a:rPr>
              <a:t>Elegante </a:t>
            </a:r>
            <a:r>
              <a:rPr lang="de-DE" sz="2800" dirty="0" err="1">
                <a:solidFill>
                  <a:schemeClr val="bg1"/>
                </a:solidFill>
              </a:rPr>
              <a:t>Carvingschwünge</a:t>
            </a:r>
            <a:endParaRPr lang="de-DE" sz="2800" dirty="0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bg1"/>
                </a:solidFill>
              </a:rPr>
              <a:t>Keine Verletzungen </a:t>
            </a:r>
          </a:p>
        </p:txBody>
      </p:sp>
    </p:spTree>
    <p:extLst>
      <p:ext uri="{BB962C8B-B14F-4D97-AF65-F5344CB8AC3E}">
        <p14:creationId xmlns:p14="http://schemas.microsoft.com/office/powerpoint/2010/main" val="375150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reisenews-online.de/wp-content/uploads/2009/09/g2_1253870337-312x46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001" cy="1220956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0040" y="399788"/>
            <a:ext cx="8280920" cy="1084996"/>
          </a:xfrm>
          <a:solidFill>
            <a:schemeClr val="accent1">
              <a:alpha val="51000"/>
            </a:schemeClr>
          </a:solidFill>
        </p:spPr>
        <p:txBody>
          <a:bodyPr>
            <a:no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Übersicht: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69099" y="1700808"/>
            <a:ext cx="8304448" cy="5040560"/>
          </a:xfrm>
          <a:solidFill>
            <a:schemeClr val="accent1">
              <a:alpha val="67000"/>
            </a:schemeClr>
          </a:solidFill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de-DE" sz="2800" dirty="0">
                <a:solidFill>
                  <a:schemeClr val="bg1"/>
                </a:solidFill>
              </a:rPr>
              <a:t>Zeitlicher Rahmen  (Homepage)</a:t>
            </a:r>
          </a:p>
          <a:p>
            <a:pPr marL="514350" indent="-514350">
              <a:buAutoNum type="arabicPeriod"/>
            </a:pPr>
            <a:r>
              <a:rPr lang="de-DE" sz="2800" dirty="0">
                <a:solidFill>
                  <a:schemeClr val="bg1"/>
                </a:solidFill>
              </a:rPr>
              <a:t>Unterkunft, Skigebiet</a:t>
            </a:r>
          </a:p>
          <a:p>
            <a:pPr marL="514350" indent="-514350">
              <a:buAutoNum type="arabicPeriod"/>
            </a:pPr>
            <a:r>
              <a:rPr lang="de-DE" sz="2800" dirty="0">
                <a:solidFill>
                  <a:schemeClr val="bg1"/>
                </a:solidFill>
              </a:rPr>
              <a:t>Zahlung</a:t>
            </a:r>
          </a:p>
          <a:p>
            <a:pPr marL="514350" indent="-514350">
              <a:buAutoNum type="arabicPeriod"/>
            </a:pPr>
            <a:r>
              <a:rPr lang="de-DE" sz="2800" dirty="0">
                <a:solidFill>
                  <a:schemeClr val="bg1"/>
                </a:solidFill>
              </a:rPr>
              <a:t>Tagesablauf Depot, Transfer</a:t>
            </a:r>
          </a:p>
          <a:p>
            <a:pPr marL="514350" indent="-514350">
              <a:buAutoNum type="arabicPeriod"/>
            </a:pPr>
            <a:r>
              <a:rPr lang="de-DE" sz="2800" dirty="0">
                <a:solidFill>
                  <a:schemeClr val="bg1"/>
                </a:solidFill>
              </a:rPr>
              <a:t>Packliste (Skikleidung, Schuhe </a:t>
            </a:r>
            <a:r>
              <a:rPr lang="de-DE" sz="2800">
                <a:solidFill>
                  <a:schemeClr val="bg1"/>
                </a:solidFill>
              </a:rPr>
              <a:t>zum Depot) </a:t>
            </a:r>
            <a:endParaRPr lang="de-DE" sz="2800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de-DE" sz="2800" dirty="0">
                <a:solidFill>
                  <a:schemeClr val="bg1"/>
                </a:solidFill>
              </a:rPr>
              <a:t>Fit auf die Bretter</a:t>
            </a:r>
          </a:p>
          <a:p>
            <a:pPr marL="514350" indent="-514350">
              <a:buAutoNum type="arabicPeriod"/>
            </a:pPr>
            <a:r>
              <a:rPr lang="de-DE" sz="2800" dirty="0">
                <a:solidFill>
                  <a:schemeClr val="bg1"/>
                </a:solidFill>
              </a:rPr>
              <a:t>Regeln während der Fahrt (Alkohol, Handy, Pünktlichkeit)</a:t>
            </a:r>
          </a:p>
          <a:p>
            <a:pPr marL="514350" indent="-514350">
              <a:buAutoNum type="arabicPeriod"/>
            </a:pPr>
            <a:r>
              <a:rPr lang="de-DE" sz="2800" dirty="0">
                <a:solidFill>
                  <a:schemeClr val="bg1"/>
                </a:solidFill>
              </a:rPr>
              <a:t>Programm vor Ort</a:t>
            </a:r>
          </a:p>
          <a:p>
            <a:pPr marL="514350" indent="-514350">
              <a:buAutoNum type="arabicPeriod"/>
            </a:pPr>
            <a:endParaRPr lang="de-DE" sz="2800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de-D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499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reisenews-online.de/wp-content/uploads/2009/09/g2_1253870337-312x46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001" cy="1220956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0040" y="399788"/>
            <a:ext cx="8280920" cy="1084996"/>
          </a:xfrm>
          <a:solidFill>
            <a:schemeClr val="accent1">
              <a:alpha val="51000"/>
            </a:schemeClr>
          </a:solidFill>
        </p:spPr>
        <p:txBody>
          <a:bodyPr>
            <a:no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1. Zeitlicher Rahmen: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69099" y="1700808"/>
            <a:ext cx="8304448" cy="5040560"/>
          </a:xfrm>
          <a:solidFill>
            <a:schemeClr val="accent1">
              <a:alpha val="67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sz="2800" dirty="0">
                <a:solidFill>
                  <a:schemeClr val="bg1"/>
                </a:solidFill>
              </a:rPr>
              <a:t>-&gt; Fahrt: Samstag 14.03 bis Freitag 20.03 in 2020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bg1"/>
                </a:solidFill>
              </a:rPr>
              <a:t>     -&gt; Abfahrt Hinfahrt: 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bg1"/>
                </a:solidFill>
              </a:rPr>
              <a:t>	Samstag, 14.03.2020, 7.30 Uhr Treffen – 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bg1"/>
                </a:solidFill>
              </a:rPr>
              <a:t>	8.00 Uhr Abfahrt: Bushaltestelle am </a:t>
            </a:r>
            <a:r>
              <a:rPr lang="de-DE" sz="2800" dirty="0" err="1">
                <a:solidFill>
                  <a:schemeClr val="bg1"/>
                </a:solidFill>
              </a:rPr>
              <a:t>GymBo</a:t>
            </a:r>
            <a:r>
              <a:rPr lang="de-DE" sz="2800" dirty="0">
                <a:solidFill>
                  <a:schemeClr val="bg1"/>
                </a:solidFill>
              </a:rPr>
              <a:t>	       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bg1"/>
                </a:solidFill>
              </a:rPr>
              <a:t>     -&gt; Abfahrt (Rückfahrt): 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bg1"/>
                </a:solidFill>
              </a:rPr>
              <a:t>	Freitag, 20.03.2020, 7.30 Uhr 	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bg1"/>
                </a:solidFill>
              </a:rPr>
              <a:t>	am Hotel Alpenkönig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bg1"/>
                </a:solidFill>
              </a:rPr>
              <a:t>     -&gt; Ankunft in </a:t>
            </a:r>
            <a:r>
              <a:rPr lang="de-DE" sz="2800" dirty="0" err="1">
                <a:solidFill>
                  <a:schemeClr val="bg1"/>
                </a:solidFill>
              </a:rPr>
              <a:t>Borghorst</a:t>
            </a:r>
            <a:r>
              <a:rPr lang="de-DE" sz="2800" dirty="0">
                <a:solidFill>
                  <a:schemeClr val="bg1"/>
                </a:solidFill>
              </a:rPr>
              <a:t> (Rückfahrt): 	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bg1"/>
                </a:solidFill>
              </a:rPr>
              <a:t>	Freitag, 20.03.2020, ca. 18.30 Uhr 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bg1"/>
                </a:solidFill>
              </a:rPr>
              <a:t>	an der Bushaltestelle am </a:t>
            </a:r>
            <a:r>
              <a:rPr lang="de-DE" sz="2800" dirty="0" err="1">
                <a:solidFill>
                  <a:schemeClr val="bg1"/>
                </a:solidFill>
              </a:rPr>
              <a:t>GymBo</a:t>
            </a:r>
            <a:r>
              <a:rPr lang="de-DE" sz="2800" dirty="0">
                <a:solidFill>
                  <a:schemeClr val="bg1"/>
                </a:solidFill>
              </a:rPr>
              <a:t> 			 </a:t>
            </a:r>
          </a:p>
          <a:p>
            <a:pPr marL="514350" indent="-514350">
              <a:buAutoNum type="arabicPeriod"/>
            </a:pPr>
            <a:endParaRPr lang="de-D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610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reisenews-online.de/wp-content/uploads/2009/09/g2_1253870337-312x46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001" cy="1220956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0040" y="399788"/>
            <a:ext cx="8280920" cy="1084996"/>
          </a:xfrm>
          <a:solidFill>
            <a:schemeClr val="accent1">
              <a:alpha val="51000"/>
            </a:schemeClr>
          </a:solidFill>
        </p:spPr>
        <p:txBody>
          <a:bodyPr>
            <a:no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2. Unterkunft, Skigebiet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69099" y="1700808"/>
            <a:ext cx="8304448" cy="5040560"/>
          </a:xfrm>
          <a:solidFill>
            <a:schemeClr val="accent1">
              <a:alpha val="67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>
                <a:solidFill>
                  <a:schemeClr val="bg1"/>
                </a:solidFill>
              </a:rPr>
              <a:t>-&gt; Hotel Alpenkönig:	Familie </a:t>
            </a:r>
            <a:r>
              <a:rPr lang="de-DE" sz="2800" dirty="0" err="1">
                <a:solidFill>
                  <a:schemeClr val="bg1"/>
                </a:solidFill>
              </a:rPr>
              <a:t>Hammerle</a:t>
            </a:r>
            <a:endParaRPr lang="de-DE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e-DE" sz="2800" dirty="0">
                <a:solidFill>
                  <a:schemeClr val="bg1"/>
                </a:solidFill>
              </a:rPr>
              <a:t>				</a:t>
            </a:r>
            <a:r>
              <a:rPr lang="de-DE" sz="2800" dirty="0" err="1">
                <a:solidFill>
                  <a:schemeClr val="bg1"/>
                </a:solidFill>
              </a:rPr>
              <a:t>Gschwandtkopfweg</a:t>
            </a:r>
            <a:r>
              <a:rPr lang="de-DE" sz="2800" dirty="0">
                <a:solidFill>
                  <a:schemeClr val="bg1"/>
                </a:solidFill>
              </a:rPr>
              <a:t> 96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bg1"/>
                </a:solidFill>
              </a:rPr>
              <a:t>				6103 Reith bei Seefeld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bg1"/>
                </a:solidFill>
              </a:rPr>
              <a:t>				Österreich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bg1"/>
                </a:solidFill>
              </a:rPr>
              <a:t>				Tel.: 0043-69910885373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bg1"/>
                </a:solidFill>
              </a:rPr>
              <a:t>-&gt; Skigebiet Rosshütte: 	14 Pisten 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bg1"/>
                </a:solidFill>
              </a:rPr>
              <a:t>				20 Pistenkilometer		 </a:t>
            </a:r>
          </a:p>
          <a:p>
            <a:pPr marL="514350" indent="-514350">
              <a:buAutoNum type="arabicPeriod"/>
            </a:pPr>
            <a:endParaRPr lang="de-D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176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reisenews-online.de/wp-content/uploads/2009/09/g2_1253870337-312x46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001" cy="1220956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0040" y="399788"/>
            <a:ext cx="8280920" cy="1084996"/>
          </a:xfrm>
          <a:solidFill>
            <a:schemeClr val="accent1">
              <a:alpha val="51000"/>
            </a:schemeClr>
          </a:solidFill>
        </p:spPr>
        <p:txBody>
          <a:bodyPr>
            <a:no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2. Unterkunft, Skigebiet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90411"/>
            <a:ext cx="7171409" cy="439248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717032"/>
            <a:ext cx="3367744" cy="280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8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reisenews-online.de/wp-content/uploads/2009/09/g2_1253870337-312x46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001" cy="1220956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0040" y="399788"/>
            <a:ext cx="8280920" cy="1084996"/>
          </a:xfrm>
          <a:solidFill>
            <a:schemeClr val="accent1">
              <a:alpha val="51000"/>
            </a:schemeClr>
          </a:solidFill>
        </p:spPr>
        <p:txBody>
          <a:bodyPr>
            <a:no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2. Unterkunft, Skigebiet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170" y="1151424"/>
            <a:ext cx="4651525" cy="348864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915234"/>
            <a:ext cx="5400600" cy="303783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21" y="2903047"/>
            <a:ext cx="3541499" cy="347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11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reisenews-online.de/wp-content/uploads/2009/09/g2_1253870337-312x46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001" cy="1220956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0040" y="399788"/>
            <a:ext cx="8280920" cy="1084996"/>
          </a:xfrm>
          <a:solidFill>
            <a:schemeClr val="accent1">
              <a:alpha val="51000"/>
            </a:schemeClr>
          </a:solidFill>
        </p:spPr>
        <p:txBody>
          <a:bodyPr>
            <a:no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3. Zahlung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6512" y="1628800"/>
            <a:ext cx="8304448" cy="5040560"/>
          </a:xfrm>
          <a:solidFill>
            <a:schemeClr val="accent1">
              <a:alpha val="67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>
                <a:solidFill>
                  <a:schemeClr val="bg1"/>
                </a:solidFill>
              </a:rPr>
              <a:t>-&gt; Kostenübersicht: </a:t>
            </a:r>
          </a:p>
          <a:p>
            <a:pPr marL="0" indent="0">
              <a:buNone/>
            </a:pPr>
            <a:endParaRPr lang="de-DE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DE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DE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DE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DE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DE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e-DE" sz="2800">
                <a:solidFill>
                  <a:schemeClr val="bg1"/>
                </a:solidFill>
              </a:rPr>
              <a:t>-&gt; Rückzahlung</a:t>
            </a:r>
            <a:endParaRPr lang="de-DE" sz="2800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339216"/>
              </p:ext>
            </p:extLst>
          </p:nvPr>
        </p:nvGraphicFramePr>
        <p:xfrm>
          <a:off x="1331640" y="2423592"/>
          <a:ext cx="7128792" cy="2013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0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7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Kosten der Fahrt: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Zusätzliche Optionen: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7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    335,- €.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Skiausleihe: 35 € (vor Ort in bar)</a:t>
                      </a:r>
                      <a:endParaRPr lang="de-DE" sz="1200" dirty="0">
                        <a:effectLst/>
                      </a:endParaRP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Helmleihe: 5 € (vor Ort in bar)</a:t>
                      </a:r>
                      <a:endParaRPr lang="de-DE" sz="1200" dirty="0">
                        <a:effectLst/>
                      </a:endParaRP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Reiserücktrittsversicherung: 8 € oder</a:t>
                      </a:r>
                      <a:endParaRPr lang="de-DE" sz="1200" dirty="0">
                        <a:effectLst/>
                      </a:endParaRP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Versicherungspaket: 13 €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7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Eigene Gesamtkosten – Anzahlung: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???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74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reisenews-online.de/wp-content/uploads/2009/09/g2_1253870337-312x46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001" cy="1220956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0040" y="399788"/>
            <a:ext cx="8280920" cy="1084996"/>
          </a:xfrm>
          <a:solidFill>
            <a:schemeClr val="accent1">
              <a:alpha val="51000"/>
            </a:schemeClr>
          </a:solidFill>
        </p:spPr>
        <p:txBody>
          <a:bodyPr>
            <a:no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4. Tagesablauf 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610603"/>
              </p:ext>
            </p:extLst>
          </p:nvPr>
        </p:nvGraphicFramePr>
        <p:xfrm>
          <a:off x="2483768" y="1628802"/>
          <a:ext cx="4392488" cy="46881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6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Uhrzeit 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Frühstück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7.30 – 8.00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Abfahrt Skibus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8.30 oder 8.50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Skiausrüstung am Skidepot abholen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9.00 – 9.10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Auffahrt Gondel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9.20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Skiunterricht 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9.20 – 11.45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Mittagspause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11.45 – 12.45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Skiunterricht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12.45 – 15.00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0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Skiausrüstung am </a:t>
                      </a:r>
                      <a:r>
                        <a:rPr lang="de-DE" sz="1600" dirty="0" err="1">
                          <a:effectLst/>
                        </a:rPr>
                        <a:t>Skidepot</a:t>
                      </a:r>
                      <a:r>
                        <a:rPr lang="de-DE" sz="1600" dirty="0">
                          <a:effectLst/>
                        </a:rPr>
                        <a:t> abgeben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15.00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Rückfahrt Skibus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15.30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Duschen, Erholung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16.00 – 18.30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0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Abendessen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18.30 – 19.15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Abendbesprechung/Abendprogramm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20.00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0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Bettruhe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412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reisenews-online.de/wp-content/uploads/2009/09/g2_1253870337-312x46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001" cy="1220956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0040" y="399788"/>
            <a:ext cx="8280920" cy="1084996"/>
          </a:xfrm>
          <a:solidFill>
            <a:schemeClr val="accent1">
              <a:alpha val="51000"/>
            </a:schemeClr>
          </a:solidFill>
        </p:spPr>
        <p:txBody>
          <a:bodyPr>
            <a:no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5. Packliste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69099" y="1700808"/>
            <a:ext cx="8304448" cy="4464496"/>
          </a:xfrm>
          <a:solidFill>
            <a:schemeClr val="accent1">
              <a:alpha val="67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>
                <a:solidFill>
                  <a:schemeClr val="bg1"/>
                </a:solidFill>
              </a:rPr>
              <a:t>-&gt; Skiausrüstung: Ski, Stöcke, Schuhe, Helm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bg1"/>
                </a:solidFill>
              </a:rPr>
              <a:t>-&gt; Handschuhe, Schal, Tuch, Skibrille (Sonnenbrille)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bg1"/>
                </a:solidFill>
              </a:rPr>
              <a:t>-&gt; Skihose, Skiunterwäsche, Skisocken, Sonnencrème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bg1"/>
                </a:solidFill>
              </a:rPr>
              <a:t>-&gt; Schuhe für den Wechsel vor/ nach dem Depot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bg1"/>
                </a:solidFill>
              </a:rPr>
              <a:t>-&gt; Gesellschaftsspiele für das Abendprogramm</a:t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-&gt; alter Rucksack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bg1"/>
                </a:solidFill>
              </a:rPr>
              <a:t>-&gt; siehe Homepage</a:t>
            </a:r>
          </a:p>
          <a:p>
            <a:pPr marL="0" indent="0">
              <a:buNone/>
            </a:pPr>
            <a:br>
              <a:rPr lang="de-DE" sz="2800" dirty="0">
                <a:solidFill>
                  <a:schemeClr val="bg1"/>
                </a:solidFill>
              </a:rPr>
            </a:br>
            <a:endParaRPr lang="de-DE" sz="2800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9" y="4221088"/>
            <a:ext cx="4761587" cy="267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4139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</Words>
  <Application>Microsoft Office PowerPoint</Application>
  <PresentationFormat>Bildschirmpräsentation (4:3)</PresentationFormat>
  <Paragraphs>117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Larissa</vt:lpstr>
      <vt:lpstr>Informationsabend zur Ski-Lehrfahrt am GymBo </vt:lpstr>
      <vt:lpstr>Übersicht:</vt:lpstr>
      <vt:lpstr>1. Zeitlicher Rahmen:</vt:lpstr>
      <vt:lpstr>2. Unterkunft, Skigebiet </vt:lpstr>
      <vt:lpstr>2. Unterkunft, Skigebiet </vt:lpstr>
      <vt:lpstr>2. Unterkunft, Skigebiet </vt:lpstr>
      <vt:lpstr>3. Zahlung</vt:lpstr>
      <vt:lpstr>4. Tagesablauf </vt:lpstr>
      <vt:lpstr>5. Packliste</vt:lpstr>
      <vt:lpstr>6. Fit auf die Bretter</vt:lpstr>
      <vt:lpstr>7. Regeln während der Fahrt </vt:lpstr>
      <vt:lpstr>8. Programm</vt:lpstr>
      <vt:lpstr>Zeit für Fragen…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Antrag zur Einführung einer Skilehrfahrt am GymBo</dc:title>
  <dc:creator>Justus Schmitz</dc:creator>
  <cp:lastModifiedBy>Schmitz - Gymnasium Borghorst</cp:lastModifiedBy>
  <cp:revision>43</cp:revision>
  <dcterms:created xsi:type="dcterms:W3CDTF">2016-12-17T22:55:41Z</dcterms:created>
  <dcterms:modified xsi:type="dcterms:W3CDTF">2020-01-30T11:56:36Z</dcterms:modified>
</cp:coreProperties>
</file>